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8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79F1F-C159-47FE-87FC-01E2316A16C8}" type="datetimeFigureOut">
              <a:rPr lang="es-CO" smtClean="0"/>
              <a:pPr/>
              <a:t>17/08/2010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248D-AD26-4418-94EA-9CA073D8C6D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fade/>
    <p:sndAc>
      <p:stSnd>
        <p:snd r:embed="rId1" name="wind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79F1F-C159-47FE-87FC-01E2316A16C8}" type="datetimeFigureOut">
              <a:rPr lang="es-CO" smtClean="0"/>
              <a:pPr/>
              <a:t>17/08/2010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248D-AD26-4418-94EA-9CA073D8C6D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fade/>
    <p:sndAc>
      <p:stSnd>
        <p:snd r:embed="rId1" name="wind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79F1F-C159-47FE-87FC-01E2316A16C8}" type="datetimeFigureOut">
              <a:rPr lang="es-CO" smtClean="0"/>
              <a:pPr/>
              <a:t>17/08/2010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248D-AD26-4418-94EA-9CA073D8C6D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fade/>
    <p:sndAc>
      <p:stSnd>
        <p:snd r:embed="rId1" name="wind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79F1F-C159-47FE-87FC-01E2316A16C8}" type="datetimeFigureOut">
              <a:rPr lang="es-CO" smtClean="0"/>
              <a:pPr/>
              <a:t>17/08/2010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248D-AD26-4418-94EA-9CA073D8C6D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fade/>
    <p:sndAc>
      <p:stSnd>
        <p:snd r:embed="rId1" name="wind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79F1F-C159-47FE-87FC-01E2316A16C8}" type="datetimeFigureOut">
              <a:rPr lang="es-CO" smtClean="0"/>
              <a:pPr/>
              <a:t>17/08/2010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248D-AD26-4418-94EA-9CA073D8C6D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fade/>
    <p:sndAc>
      <p:stSnd>
        <p:snd r:embed="rId1" name="wind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79F1F-C159-47FE-87FC-01E2316A16C8}" type="datetimeFigureOut">
              <a:rPr lang="es-CO" smtClean="0"/>
              <a:pPr/>
              <a:t>17/08/2010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248D-AD26-4418-94EA-9CA073D8C6D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fade/>
    <p:sndAc>
      <p:stSnd>
        <p:snd r:embed="rId1" name="wind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79F1F-C159-47FE-87FC-01E2316A16C8}" type="datetimeFigureOut">
              <a:rPr lang="es-CO" smtClean="0"/>
              <a:pPr/>
              <a:t>17/08/2010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248D-AD26-4418-94EA-9CA073D8C6D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fade/>
    <p:sndAc>
      <p:stSnd>
        <p:snd r:embed="rId1" name="wind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79F1F-C159-47FE-87FC-01E2316A16C8}" type="datetimeFigureOut">
              <a:rPr lang="es-CO" smtClean="0"/>
              <a:pPr/>
              <a:t>17/08/2010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248D-AD26-4418-94EA-9CA073D8C6D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fade/>
    <p:sndAc>
      <p:stSnd>
        <p:snd r:embed="rId1" name="wind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79F1F-C159-47FE-87FC-01E2316A16C8}" type="datetimeFigureOut">
              <a:rPr lang="es-CO" smtClean="0"/>
              <a:pPr/>
              <a:t>17/08/2010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248D-AD26-4418-94EA-9CA073D8C6D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fade/>
    <p:sndAc>
      <p:stSnd>
        <p:snd r:embed="rId1" name="wind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79F1F-C159-47FE-87FC-01E2316A16C8}" type="datetimeFigureOut">
              <a:rPr lang="es-CO" smtClean="0"/>
              <a:pPr/>
              <a:t>17/08/2010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248D-AD26-4418-94EA-9CA073D8C6D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fade/>
    <p:sndAc>
      <p:stSnd>
        <p:snd r:embed="rId1" name="wind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79F1F-C159-47FE-87FC-01E2316A16C8}" type="datetimeFigureOut">
              <a:rPr lang="es-CO" smtClean="0"/>
              <a:pPr/>
              <a:t>17/08/2010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248D-AD26-4418-94EA-9CA073D8C6D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fade/>
    <p:sndAc>
      <p:stSnd>
        <p:snd r:embed="rId1" name="wind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79F1F-C159-47FE-87FC-01E2316A16C8}" type="datetimeFigureOut">
              <a:rPr lang="es-CO" smtClean="0"/>
              <a:pPr/>
              <a:t>17/08/2010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5248D-AD26-4418-94EA-9CA073D8C6D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  <p:sndAc>
      <p:stSnd>
        <p:snd r:embed="rId13" name="wind.wav" builtIn="1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World_Wide_Web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Medio_de_transmisi%C3%B3n" TargetMode="External"/><Relationship Id="rId5" Type="http://schemas.openxmlformats.org/officeDocument/2006/relationships/hyperlink" Target="http://es.wikipedia.org/wiki/1990" TargetMode="External"/><Relationship Id="rId4" Type="http://schemas.openxmlformats.org/officeDocument/2006/relationships/hyperlink" Target="http://es.wikipedia.org/wiki/Hipertexto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adelante.com/faq-que-necesito.htm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sadelante.com/faq-componentes-de-un-ordenador.htm" TargetMode="External"/><Relationship Id="rId4" Type="http://schemas.openxmlformats.org/officeDocument/2006/relationships/hyperlink" Target="http://www.masadelante.com/faq-que-es-un-navegador.htm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ARPANET" TargetMode="External"/><Relationship Id="rId3" Type="http://schemas.openxmlformats.org/officeDocument/2006/relationships/hyperlink" Target="http://es.wikipedia.org/wiki/Red_de_comunicaciones" TargetMode="External"/><Relationship Id="rId7" Type="http://schemas.openxmlformats.org/officeDocument/2006/relationships/hyperlink" Target="http://es.wikipedia.org/wiki/1969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tionary.org/wiki/heterog%C3%A9neo" TargetMode="External"/><Relationship Id="rId11" Type="http://schemas.openxmlformats.org/officeDocument/2006/relationships/hyperlink" Target="http://es.wikipedia.org/wiki/EE._UU." TargetMode="External"/><Relationship Id="rId5" Type="http://schemas.openxmlformats.org/officeDocument/2006/relationships/hyperlink" Target="http://es.wikipedia.org/wiki/TCP/IP" TargetMode="External"/><Relationship Id="rId10" Type="http://schemas.openxmlformats.org/officeDocument/2006/relationships/hyperlink" Target="http://es.wikipedia.org/wiki/Utah" TargetMode="External"/><Relationship Id="rId4" Type="http://schemas.openxmlformats.org/officeDocument/2006/relationships/hyperlink" Target="http://es.wikipedia.org/wiki/Protocolo_de_red" TargetMode="External"/><Relationship Id="rId9" Type="http://schemas.openxmlformats.org/officeDocument/2006/relationships/hyperlink" Target="http://es.wikipedia.org/wiki/Californi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Documento_electr%C3%B3nico" TargetMode="External"/><Relationship Id="rId7" Type="http://schemas.openxmlformats.org/officeDocument/2006/relationships/hyperlink" Target="http://es.wikipedia.org/wiki/Navegador_web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Protocolo" TargetMode="External"/><Relationship Id="rId5" Type="http://schemas.openxmlformats.org/officeDocument/2006/relationships/hyperlink" Target="http://es.wikipedia.org/wiki/Red" TargetMode="External"/><Relationship Id="rId4" Type="http://schemas.openxmlformats.org/officeDocument/2006/relationships/hyperlink" Target="http://es.wikipedia.org/wiki/Recurs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Carrera de observación</a:t>
            </a:r>
            <a:br>
              <a:rPr lang="es-CO" dirty="0" smtClean="0"/>
            </a:br>
            <a:r>
              <a:rPr lang="es-CO" dirty="0" smtClean="0"/>
              <a:t>web 2.0</a:t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>presentación de internet</a:t>
            </a:r>
            <a:br>
              <a:rPr lang="es-CO" dirty="0" smtClean="0"/>
            </a:br>
            <a:r>
              <a:rPr lang="es-CO"/>
              <a:t/>
            </a:r>
            <a:br>
              <a:rPr lang="es-CO"/>
            </a:br>
            <a:r>
              <a:rPr lang="es-CO" smtClean="0"/>
              <a:t>por VIRGINIA LUCIA TRUJILLO PINO</a:t>
            </a:r>
            <a:br>
              <a:rPr lang="es-CO" smtClean="0"/>
            </a:br>
            <a:r>
              <a:rPr lang="es-CO"/>
              <a:t/>
            </a:r>
            <a:br>
              <a:rPr lang="es-CO"/>
            </a:br>
            <a:r>
              <a:rPr lang="es-CO" smtClean="0"/>
              <a:t>GRUPO 57 ESMAES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  <p:transition>
    <p:fade/>
    <p:sndAc>
      <p:stSnd>
        <p:snd r:embed="rId2" name="wind.wav" builtIn="1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s-CO" dirty="0" smtClean="0"/>
              <a:t>9. ¿QUÉ SIGNIFICA WWW?</a:t>
            </a:r>
            <a:br>
              <a:rPr lang="es-CO" dirty="0" smtClean="0"/>
            </a:br>
            <a:r>
              <a:rPr lang="es-CO" dirty="0" smtClean="0"/>
              <a:t>Uno de los servicios que más éxito ha tenido en Internet ha sido la </a:t>
            </a:r>
            <a:r>
              <a:rPr lang="es-CO" dirty="0" err="1" smtClean="0">
                <a:hlinkClick r:id="rId3" tooltip="World Wide Web"/>
              </a:rPr>
              <a:t>World</a:t>
            </a:r>
            <a:r>
              <a:rPr lang="es-CO" dirty="0" smtClean="0">
                <a:hlinkClick r:id="rId3" tooltip="World Wide Web"/>
              </a:rPr>
              <a:t> Wide Web</a:t>
            </a:r>
            <a:r>
              <a:rPr lang="es-CO" dirty="0" smtClean="0"/>
              <a:t> (WWW, o "la Web"), hasta tal punto que es habitual la confusión entre ambos términos. La WWW es un conjunto de protocolos que permite, de forma sencilla, la consulta remota de archivos de </a:t>
            </a:r>
            <a:r>
              <a:rPr lang="es-CO" dirty="0" smtClean="0">
                <a:hlinkClick r:id="rId4" tooltip="Hipertexto"/>
              </a:rPr>
              <a:t>hipertexto</a:t>
            </a:r>
            <a:r>
              <a:rPr lang="es-CO" dirty="0" smtClean="0"/>
              <a:t>. Ésta fue un desarrollo posterior (</a:t>
            </a:r>
            <a:r>
              <a:rPr lang="es-CO" dirty="0" smtClean="0">
                <a:hlinkClick r:id="rId5" tooltip="1990"/>
              </a:rPr>
              <a:t>1990</a:t>
            </a:r>
            <a:r>
              <a:rPr lang="es-CO" dirty="0" smtClean="0"/>
              <a:t>) y utiliza Internet como </a:t>
            </a:r>
            <a:r>
              <a:rPr lang="es-CO" dirty="0" smtClean="0">
                <a:hlinkClick r:id="rId6" tooltip="Medio de transmisión"/>
              </a:rPr>
              <a:t>medio de transmisión</a:t>
            </a:r>
            <a:r>
              <a:rPr lang="es-CO" dirty="0" smtClean="0"/>
              <a:t>.</a:t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</p:spTree>
  </p:cSld>
  <p:clrMapOvr>
    <a:masterClrMapping/>
  </p:clrMapOvr>
  <p:transition>
    <p:fade/>
    <p:sndAc>
      <p:stSnd>
        <p:snd r:embed="rId2" name="wind.wav" builtIn="1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O" dirty="0" smtClean="0"/>
              <a:t>10. ¿QUÉ ES EL URL?</a:t>
            </a:r>
            <a:br>
              <a:rPr lang="es-CO" dirty="0" smtClean="0"/>
            </a:br>
            <a:r>
              <a:rPr lang="es-CO" dirty="0" smtClean="0"/>
              <a:t>URL significa </a:t>
            </a:r>
            <a:r>
              <a:rPr lang="es-CO" dirty="0" err="1" smtClean="0"/>
              <a:t>Uniform</a:t>
            </a:r>
            <a:r>
              <a:rPr lang="es-CO" dirty="0" smtClean="0"/>
              <a:t> </a:t>
            </a:r>
            <a:r>
              <a:rPr lang="es-CO" dirty="0" err="1" smtClean="0"/>
              <a:t>Resource</a:t>
            </a:r>
            <a:r>
              <a:rPr lang="es-CO" dirty="0" smtClean="0"/>
              <a:t> </a:t>
            </a:r>
            <a:r>
              <a:rPr lang="es-CO" dirty="0" err="1" smtClean="0"/>
              <a:t>Locator</a:t>
            </a:r>
            <a:r>
              <a:rPr lang="es-CO" dirty="0" smtClean="0"/>
              <a:t>, es decir, localizador uniforme de recurso. Es una secuencia de caracteres, de acuerdo a un formato estándar, que se usa para nombrar recursos, como documentos e imágenes en Internet, por su localización.</a:t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Las URL fueron una innovación fundamental en la historia de la internet. Fueron usadas por primera vez por Tim </a:t>
            </a:r>
            <a:r>
              <a:rPr lang="es-CO" dirty="0" err="1" smtClean="0"/>
              <a:t>Berners</a:t>
            </a:r>
            <a:r>
              <a:rPr lang="es-CO" dirty="0" smtClean="0"/>
              <a:t>-Lee en 1991, para permitir a los autores de documentos establecer hiperenlaces en la </a:t>
            </a:r>
            <a:r>
              <a:rPr lang="es-CO" dirty="0" err="1" smtClean="0"/>
              <a:t>World</a:t>
            </a:r>
            <a:r>
              <a:rPr lang="es-CO" dirty="0" smtClean="0"/>
              <a:t> Wide Web (WWW o Web). Desde 1994, en los estándares de la internet, el concepto de URL ha sido incorporado dentro del más general de URI (</a:t>
            </a:r>
            <a:r>
              <a:rPr lang="es-CO" dirty="0" err="1" smtClean="0"/>
              <a:t>Uniform</a:t>
            </a:r>
            <a:r>
              <a:rPr lang="es-CO" dirty="0" smtClean="0"/>
              <a:t> </a:t>
            </a:r>
            <a:r>
              <a:rPr lang="es-CO" dirty="0" err="1" smtClean="0"/>
              <a:t>Resource</a:t>
            </a:r>
            <a:r>
              <a:rPr lang="es-CO" dirty="0" smtClean="0"/>
              <a:t> </a:t>
            </a:r>
            <a:r>
              <a:rPr lang="es-CO" dirty="0" err="1" smtClean="0"/>
              <a:t>Identifier</a:t>
            </a:r>
            <a:r>
              <a:rPr lang="es-CO" dirty="0" smtClean="0"/>
              <a:t> - Identificador Uniforme de Recurso), pero el término URL aún se utiliza ampliamente</a:t>
            </a:r>
            <a:endParaRPr lang="es-CO" dirty="0"/>
          </a:p>
        </p:txBody>
      </p:sp>
    </p:spTree>
  </p:cSld>
  <p:clrMapOvr>
    <a:masterClrMapping/>
  </p:clrMapOvr>
  <p:transition>
    <p:fade/>
    <p:sndAc>
      <p:stSnd>
        <p:snd r:embed="rId2" name="wind.wav" builtIn="1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es-CO" dirty="0" smtClean="0"/>
              <a:t>11. ¿QUÉ QUIERE DECIR HTML?</a:t>
            </a:r>
            <a:br>
              <a:rPr lang="es-CO" dirty="0" smtClean="0"/>
            </a:br>
            <a:r>
              <a:rPr lang="es-CO" dirty="0" smtClean="0"/>
              <a:t>HTML es el acrónimo de </a:t>
            </a:r>
            <a:r>
              <a:rPr lang="es-CO" dirty="0" err="1" smtClean="0"/>
              <a:t>HyperText</a:t>
            </a:r>
            <a:r>
              <a:rPr lang="es-CO" dirty="0" smtClean="0"/>
              <a:t> </a:t>
            </a:r>
            <a:r>
              <a:rPr lang="es-CO" dirty="0" err="1" smtClean="0"/>
              <a:t>Markup</a:t>
            </a:r>
            <a:r>
              <a:rPr lang="es-CO" dirty="0" smtClean="0"/>
              <a:t> </a:t>
            </a:r>
            <a:r>
              <a:rPr lang="es-CO" dirty="0" err="1" smtClean="0"/>
              <a:t>Language</a:t>
            </a:r>
            <a:r>
              <a:rPr lang="es-CO" dirty="0" smtClean="0"/>
              <a:t> (Lenguaje de Marcado de Hipertexto) y es el lenguaje que se utiliza para crear las </a:t>
            </a:r>
            <a:r>
              <a:rPr lang="es-CO" dirty="0" smtClean="0">
                <a:hlinkClick r:id="rId3"/>
              </a:rPr>
              <a:t>páginas web</a:t>
            </a:r>
            <a:r>
              <a:rPr lang="es-CO" dirty="0" smtClean="0"/>
              <a:t>. Este lenguaje indica a los </a:t>
            </a:r>
            <a:r>
              <a:rPr lang="es-CO" dirty="0" smtClean="0">
                <a:hlinkClick r:id="rId4"/>
              </a:rPr>
              <a:t>navegadores</a:t>
            </a:r>
            <a:r>
              <a:rPr lang="es-CO" dirty="0" smtClean="0"/>
              <a:t> cómo deben mostrar el contenido de una página web.</a:t>
            </a:r>
            <a:br>
              <a:rPr lang="es-CO" dirty="0" smtClean="0"/>
            </a:br>
            <a:r>
              <a:rPr lang="es-CO" dirty="0" smtClean="0"/>
              <a:t>El lenguaje </a:t>
            </a:r>
            <a:r>
              <a:rPr lang="es-CO" dirty="0" err="1" smtClean="0"/>
              <a:t>html</a:t>
            </a:r>
            <a:r>
              <a:rPr lang="es-CO" dirty="0" smtClean="0"/>
              <a:t> contiene dos partes:</a:t>
            </a:r>
            <a:br>
              <a:rPr lang="es-CO" dirty="0" smtClean="0"/>
            </a:br>
            <a:r>
              <a:rPr lang="es-CO" dirty="0" smtClean="0"/>
              <a:t>1. el contenido, que es el texto que se verá en la pantalla de un </a:t>
            </a:r>
            <a:r>
              <a:rPr lang="es-CO" dirty="0" smtClean="0">
                <a:hlinkClick r:id="rId5"/>
              </a:rPr>
              <a:t>ordenador</a:t>
            </a:r>
            <a:r>
              <a:rPr lang="es-CO" dirty="0" smtClean="0"/>
              <a:t>,</a:t>
            </a:r>
            <a:br>
              <a:rPr lang="es-CO" dirty="0" smtClean="0"/>
            </a:br>
            <a:r>
              <a:rPr lang="es-CO" dirty="0" smtClean="0"/>
              <a:t>2. y las etiquetas y atributos que estructuran el texto de la página web en encabezados, párrafos, listas, enlaces, etc. y normalmente no se muestra en pantalla.</a:t>
            </a:r>
            <a:br>
              <a:rPr lang="es-CO" dirty="0" smtClean="0"/>
            </a:br>
            <a:r>
              <a:rPr lang="es-CO" dirty="0" smtClean="0"/>
              <a:t>Las etiquetas, que son un conjunto de caracteres que rodean partes del documento, están formadas por el símbolo</a:t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</p:spTree>
  </p:cSld>
  <p:clrMapOvr>
    <a:masterClrMapping/>
  </p:clrMapOvr>
  <p:transition>
    <p:fade/>
    <p:sndAc>
      <p:stSnd>
        <p:snd r:embed="rId2" name="wind.wav" builtIn="1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CO" dirty="0" smtClean="0"/>
              <a:t>12. ¿CÓMO SE CUANDO EL TEXTO ES UN VÍNCULO?</a:t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Por lo general esta en color y subrayado y al momento de posesionar el cursor sobre este aparece una leyenda control mas clic </a:t>
            </a:r>
            <a:endParaRPr lang="es-CO" dirty="0"/>
          </a:p>
        </p:txBody>
      </p:sp>
    </p:spTree>
  </p:cSld>
  <p:clrMapOvr>
    <a:masterClrMapping/>
  </p:clrMapOvr>
  <p:transition>
    <p:fade/>
    <p:sndAc>
      <p:stSnd>
        <p:snd r:embed="rId2" name="wind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643050"/>
            <a:ext cx="8229600" cy="4525963"/>
          </a:xfr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es-CO" dirty="0" smtClean="0">
                <a:solidFill>
                  <a:schemeClr val="bg1"/>
                </a:solidFill>
              </a:rPr>
              <a:t>1. ¿QUÉ ES EL INTERNET?</a:t>
            </a:r>
            <a:br>
              <a:rPr lang="es-CO" dirty="0" smtClean="0">
                <a:solidFill>
                  <a:schemeClr val="bg1"/>
                </a:solidFill>
              </a:rPr>
            </a:br>
            <a:r>
              <a:rPr lang="es-CO" dirty="0" smtClean="0">
                <a:solidFill>
                  <a:schemeClr val="bg1"/>
                </a:solidFill>
              </a:rPr>
              <a:t>Internet es una red de computadoras alrededor de todo el mundo, que comparten información unas con otras por medio de páginas o sitios.</a:t>
            </a:r>
            <a:br>
              <a:rPr lang="es-CO" dirty="0" smtClean="0">
                <a:solidFill>
                  <a:schemeClr val="bg1"/>
                </a:solidFill>
              </a:rPr>
            </a:br>
            <a:r>
              <a:rPr lang="es-CO" dirty="0" smtClean="0">
                <a:solidFill>
                  <a:schemeClr val="bg1"/>
                </a:solidFill>
              </a:rPr>
              <a:t>Es un conjunto de </a:t>
            </a:r>
            <a:r>
              <a:rPr lang="es-CO" dirty="0" smtClean="0">
                <a:solidFill>
                  <a:schemeClr val="bg1"/>
                </a:solidFill>
                <a:hlinkClick r:id="rId3" tooltip="Red de comunicaciones"/>
              </a:rPr>
              <a:t>redes de comunicación</a:t>
            </a:r>
            <a:r>
              <a:rPr lang="es-CO" dirty="0" smtClean="0">
                <a:solidFill>
                  <a:schemeClr val="bg1"/>
                </a:solidFill>
              </a:rPr>
              <a:t> interconectadas descentralizado, que utilizan la familia de </a:t>
            </a:r>
            <a:r>
              <a:rPr lang="es-CO" dirty="0" smtClean="0">
                <a:solidFill>
                  <a:schemeClr val="bg1"/>
                </a:solidFill>
                <a:hlinkClick r:id="rId4" tooltip="Protocolo de red"/>
              </a:rPr>
              <a:t>protocolos</a:t>
            </a:r>
            <a:r>
              <a:rPr lang="es-CO" dirty="0" smtClean="0">
                <a:solidFill>
                  <a:schemeClr val="bg1"/>
                </a:solidFill>
              </a:rPr>
              <a:t> </a:t>
            </a:r>
            <a:r>
              <a:rPr lang="es-CO" dirty="0" smtClean="0">
                <a:solidFill>
                  <a:schemeClr val="bg1"/>
                </a:solidFill>
                <a:hlinkClick r:id="rId5" tooltip="TCP/IP"/>
              </a:rPr>
              <a:t>TCP/IP</a:t>
            </a:r>
            <a:r>
              <a:rPr lang="es-CO" dirty="0" smtClean="0">
                <a:solidFill>
                  <a:schemeClr val="bg1"/>
                </a:solidFill>
              </a:rPr>
              <a:t>, garantizando que las redes físicas </a:t>
            </a:r>
            <a:r>
              <a:rPr lang="es-CO" dirty="0" smtClean="0">
                <a:solidFill>
                  <a:schemeClr val="bg1"/>
                </a:solidFill>
                <a:hlinkClick r:id="rId6" tooltip="wikt:heterogéneo"/>
              </a:rPr>
              <a:t>heterogéneas</a:t>
            </a:r>
            <a:r>
              <a:rPr lang="es-CO" dirty="0" smtClean="0">
                <a:solidFill>
                  <a:schemeClr val="bg1"/>
                </a:solidFill>
              </a:rPr>
              <a:t> que la componen funcionen como una red lógica única, de alcance mundial. Sus orígenes se remontan a </a:t>
            </a:r>
            <a:r>
              <a:rPr lang="es-CO" dirty="0" smtClean="0">
                <a:solidFill>
                  <a:schemeClr val="bg1"/>
                </a:solidFill>
                <a:hlinkClick r:id="rId7" tooltip="1969"/>
              </a:rPr>
              <a:t>1969</a:t>
            </a:r>
            <a:r>
              <a:rPr lang="es-CO" dirty="0" smtClean="0">
                <a:solidFill>
                  <a:schemeClr val="bg1"/>
                </a:solidFill>
              </a:rPr>
              <a:t>, cuando se estableció la primera conexión de computadoras, conocida como </a:t>
            </a:r>
            <a:r>
              <a:rPr lang="es-CO" dirty="0" smtClean="0">
                <a:solidFill>
                  <a:schemeClr val="bg1"/>
                </a:solidFill>
                <a:hlinkClick r:id="rId8" tooltip="ARPANET"/>
              </a:rPr>
              <a:t>ARPANET</a:t>
            </a:r>
            <a:r>
              <a:rPr lang="es-CO" dirty="0" smtClean="0">
                <a:solidFill>
                  <a:schemeClr val="bg1"/>
                </a:solidFill>
              </a:rPr>
              <a:t>, entre tres universidades en </a:t>
            </a:r>
            <a:r>
              <a:rPr lang="es-CO" dirty="0" smtClean="0">
                <a:solidFill>
                  <a:schemeClr val="bg1"/>
                </a:solidFill>
                <a:hlinkClick r:id="rId9" tooltip="California"/>
              </a:rPr>
              <a:t>California</a:t>
            </a:r>
            <a:r>
              <a:rPr lang="es-CO" dirty="0" smtClean="0">
                <a:solidFill>
                  <a:schemeClr val="bg1"/>
                </a:solidFill>
              </a:rPr>
              <a:t> y una en </a:t>
            </a:r>
            <a:r>
              <a:rPr lang="es-CO" dirty="0" smtClean="0">
                <a:solidFill>
                  <a:schemeClr val="bg1"/>
                </a:solidFill>
                <a:hlinkClick r:id="rId10" tooltip="Utah"/>
              </a:rPr>
              <a:t>Utah</a:t>
            </a:r>
            <a:r>
              <a:rPr lang="es-CO" dirty="0" smtClean="0">
                <a:solidFill>
                  <a:schemeClr val="bg1"/>
                </a:solidFill>
              </a:rPr>
              <a:t>, </a:t>
            </a:r>
            <a:r>
              <a:rPr lang="es-CO" dirty="0" smtClean="0">
                <a:solidFill>
                  <a:schemeClr val="bg1"/>
                </a:solidFill>
                <a:hlinkClick r:id="rId11" tooltip="EE. UU."/>
              </a:rPr>
              <a:t>EE. UU.</a:t>
            </a:r>
            <a:r>
              <a:rPr lang="es-CO" dirty="0" smtClean="0">
                <a:solidFill>
                  <a:schemeClr val="bg1"/>
                </a:solidFill>
              </a:rPr>
              <a:t/>
            </a:r>
            <a:br>
              <a:rPr lang="es-CO" dirty="0" smtClean="0">
                <a:solidFill>
                  <a:schemeClr val="bg1"/>
                </a:solidFill>
              </a:rPr>
            </a:br>
            <a:r>
              <a:rPr lang="es-CO" dirty="0" smtClean="0">
                <a:solidFill>
                  <a:schemeClr val="bg1"/>
                </a:solidFill>
              </a:rPr>
              <a:t>Siendo una red de computadoras a nivel mundial que agrupa a distintos tipos de redes usando un mismo protocolo de comunicación. Los usuarios de Internet pueden compartir datos, recursos y servicios. </a:t>
            </a:r>
            <a:br>
              <a:rPr lang="es-CO" dirty="0" smtClean="0">
                <a:solidFill>
                  <a:schemeClr val="bg1"/>
                </a:solidFill>
              </a:rPr>
            </a:br>
            <a:r>
              <a:rPr lang="es-CO" dirty="0" smtClean="0">
                <a:solidFill>
                  <a:schemeClr val="bg1"/>
                </a:solidFill>
              </a:rPr>
              <a:t>Así también Internet, se puede concebir como una comunicación en cables que permite viajar (por así decirlo) hasta llegar a otra máquina remota, solicitando información o simplemente como consulta concediendo un mejor acceso y obtención de datos que permita agilizar la toma de decisiones o dar soluciones con mayor eficacia.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</p:spTree>
  </p:cSld>
  <p:clrMapOvr>
    <a:masterClrMapping/>
  </p:clrMapOvr>
  <p:transition advClick="0" advTm="1000">
    <p:fade/>
    <p:sndAc>
      <p:stSnd>
        <p:snd r:embed="rId2" name="wind.wav" builtIn="1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flipH="1">
            <a:off x="457200" y="1166019"/>
            <a:ext cx="8229600" cy="45259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s-CO" dirty="0" smtClean="0"/>
              <a:t>2. QUÉ SIGNIFICAN LAS SIGUIENTES TERMINACIONES EN UNA DIRECCIÓN DE INTERNET: </a:t>
            </a:r>
            <a:r>
              <a:rPr lang="es-CO" dirty="0" err="1" smtClean="0"/>
              <a:t>com</a:t>
            </a:r>
            <a:r>
              <a:rPr lang="es-CO" dirty="0" smtClean="0"/>
              <a:t>, </a:t>
            </a:r>
            <a:r>
              <a:rPr lang="es-CO" dirty="0" err="1" smtClean="0"/>
              <a:t>edu</a:t>
            </a:r>
            <a:r>
              <a:rPr lang="es-CO" dirty="0" smtClean="0"/>
              <a:t>, </a:t>
            </a:r>
            <a:r>
              <a:rPr lang="es-CO" dirty="0" err="1" smtClean="0"/>
              <a:t>org</a:t>
            </a:r>
            <a:r>
              <a:rPr lang="es-CO" dirty="0" smtClean="0"/>
              <a:t>, </a:t>
            </a:r>
            <a:r>
              <a:rPr lang="es-CO" dirty="0" err="1" smtClean="0"/>
              <a:t>gob</a:t>
            </a:r>
            <a:r>
              <a:rPr lang="es-CO" dirty="0" smtClean="0"/>
              <a:t>, es, </a:t>
            </a:r>
            <a:r>
              <a:rPr lang="es-CO" dirty="0" err="1" smtClean="0"/>
              <a:t>mx</a:t>
            </a:r>
            <a:r>
              <a:rPr lang="es-CO" dirty="0" smtClean="0"/>
              <a:t>, </a:t>
            </a:r>
            <a:r>
              <a:rPr lang="es-CO" dirty="0" err="1" smtClean="0"/>
              <a:t>ar</a:t>
            </a:r>
            <a:r>
              <a:rPr lang="es-CO" dirty="0" smtClean="0"/>
              <a:t>, </a:t>
            </a:r>
            <a:r>
              <a:rPr lang="es-CO" dirty="0" err="1" smtClean="0"/>
              <a:t>uk</a:t>
            </a:r>
            <a:r>
              <a:rPr lang="es-CO" dirty="0" smtClean="0"/>
              <a:t>, </a:t>
            </a:r>
            <a:r>
              <a:rPr lang="es-CO" dirty="0" err="1" smtClean="0"/>
              <a:t>us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Estos son nombres de dominio de una estructura jerárquica para una computadora o un grupo de una organización. Se le ubica en el extremo derecho, este campo de dominio proporciona la categoría más general.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  <p:transition>
    <p:fade/>
    <p:sndAc>
      <p:stSnd>
        <p:snd r:embed="rId2" name="wind.wav" builtIn="1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3. ¿CÓMO RECONOCES QUE ESTÁS CONECTADO AL INTERNET?</a:t>
            </a:r>
            <a:br>
              <a:rPr lang="es-CO" dirty="0" smtClean="0"/>
            </a:br>
            <a:r>
              <a:rPr lang="es-CO" dirty="0" smtClean="0"/>
              <a:t>Con la señal que marca en la barra de estado al extremo derecho representado por un par de computadoras, te posesionas y te aparece una leyenda donde te dice si estas conectado o no y a que servidor.</a:t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</p:spTree>
  </p:cSld>
  <p:clrMapOvr>
    <a:masterClrMapping/>
  </p:clrMapOvr>
  <p:transition>
    <p:fade/>
    <p:sndAc>
      <p:stSnd>
        <p:snd r:embed="rId2" name="wind.wav" builtIn="1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CO" dirty="0" smtClean="0"/>
              <a:t>4. ¿CUÁLES SON BUSCADORES QUE CONOCES EN INTERNET?</a:t>
            </a:r>
            <a:br>
              <a:rPr lang="es-CO" dirty="0" smtClean="0"/>
            </a:br>
            <a:r>
              <a:rPr lang="es-CO" dirty="0" smtClean="0"/>
              <a:t>Google, </a:t>
            </a:r>
            <a:r>
              <a:rPr lang="es-CO" dirty="0" err="1" smtClean="0"/>
              <a:t>yahoo</a:t>
            </a:r>
            <a:r>
              <a:rPr lang="es-CO" dirty="0" smtClean="0"/>
              <a:t>, , t-online, web.de, libero, , hispanista, ya.com, </a:t>
            </a:r>
            <a:r>
              <a:rPr lang="es-CO" dirty="0" err="1" smtClean="0"/>
              <a:t>ozú</a:t>
            </a:r>
            <a:r>
              <a:rPr lang="es-CO" dirty="0" smtClean="0"/>
              <a:t>. Internet invisible</a:t>
            </a:r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s-CO"/>
          </a:p>
        </p:txBody>
      </p:sp>
      <p:sp>
        <p:nvSpPr>
          <p:cNvPr id="4" name="3 Proceso alternativo"/>
          <p:cNvSpPr/>
          <p:nvPr/>
        </p:nvSpPr>
        <p:spPr>
          <a:xfrm>
            <a:off x="2571736" y="4857760"/>
            <a:ext cx="914400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Elipse"/>
          <p:cNvSpPr/>
          <p:nvPr/>
        </p:nvSpPr>
        <p:spPr>
          <a:xfrm>
            <a:off x="4643438" y="492919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Flecha cuádruple"/>
          <p:cNvSpPr/>
          <p:nvPr/>
        </p:nvSpPr>
        <p:spPr>
          <a:xfrm>
            <a:off x="6572264" y="4429132"/>
            <a:ext cx="1216152" cy="1216152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ransition>
    <p:fade/>
    <p:sndAc>
      <p:stSnd>
        <p:snd r:embed="rId2" name="wind.wav" builtIn="1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es-CO" dirty="0" smtClean="0"/>
              <a:t>5. ¿CÓMO SE HACEN LAS BÚSQUEDAS AVANZADAS Y QUÉ SIGNO INSERTAS?</a:t>
            </a:r>
            <a:br>
              <a:rPr lang="es-CO" dirty="0" smtClean="0"/>
            </a:br>
            <a:r>
              <a:rPr lang="es-CO" dirty="0" smtClean="0"/>
              <a:t>La búsqueda avanzada se diferencia de la sencilla en:</a:t>
            </a:r>
            <a:br>
              <a:rPr lang="es-CO" dirty="0" smtClean="0"/>
            </a:br>
            <a:r>
              <a:rPr lang="es-CO" dirty="0" smtClean="0"/>
              <a:t>No maneja los símbolos (+) y (-).No supone el "o lógico" de </a:t>
            </a:r>
            <a:r>
              <a:rPr lang="es-CO" dirty="0" err="1" smtClean="0"/>
              <a:t>fault</a:t>
            </a:r>
            <a:r>
              <a:rPr lang="es-CO" dirty="0" smtClean="0"/>
              <a:t>. Se puede escribir palabras contiguas. Requiere del uso de operadores lógicos y paréntesis. Permite cambiar los criterios de rango y rango de fecha de búsqueda. Los operadores son: and, </a:t>
            </a:r>
            <a:r>
              <a:rPr lang="es-CO" dirty="0" err="1" smtClean="0"/>
              <a:t>or</a:t>
            </a:r>
            <a:r>
              <a:rPr lang="es-CO" dirty="0" smtClean="0"/>
              <a:t>, </a:t>
            </a:r>
            <a:r>
              <a:rPr lang="es-CO" dirty="0" err="1" smtClean="0"/>
              <a:t>not</a:t>
            </a:r>
            <a:r>
              <a:rPr lang="es-CO" dirty="0" smtClean="0"/>
              <a:t>, y </a:t>
            </a:r>
            <a:r>
              <a:rPr lang="es-CO" dirty="0" err="1" smtClean="0"/>
              <a:t>near</a:t>
            </a:r>
            <a:r>
              <a:rPr lang="es-CO" dirty="0" smtClean="0"/>
              <a:t>, que son válidos en mayúsculas o sus equivalentes (and </a:t>
            </a:r>
            <a:r>
              <a:rPr lang="es-CO" dirty="0" err="1" smtClean="0"/>
              <a:t>or</a:t>
            </a:r>
            <a:r>
              <a:rPr lang="es-CO" dirty="0" smtClean="0"/>
              <a:t>=l, </a:t>
            </a:r>
            <a:r>
              <a:rPr lang="es-CO" dirty="0" err="1" smtClean="0"/>
              <a:t>not</a:t>
            </a:r>
            <a:r>
              <a:rPr lang="es-CO" dirty="0" smtClean="0"/>
              <a:t>=, </a:t>
            </a:r>
            <a:r>
              <a:rPr lang="es-CO" dirty="0" err="1" smtClean="0"/>
              <a:t>near</a:t>
            </a:r>
            <a:r>
              <a:rPr lang="es-CO" dirty="0" smtClean="0"/>
              <a:t>).La procedencia de operadores de decidir a quien agrupar primero es la usual en lógica, nombra al de mayor procedencia: </a:t>
            </a:r>
            <a:r>
              <a:rPr lang="es-CO" dirty="0" err="1" smtClean="0"/>
              <a:t>near</a:t>
            </a:r>
            <a:r>
              <a:rPr lang="es-CO" dirty="0" smtClean="0"/>
              <a:t> and </a:t>
            </a:r>
            <a:r>
              <a:rPr lang="es-CO" dirty="0" err="1" smtClean="0"/>
              <a:t>or</a:t>
            </a:r>
            <a:r>
              <a:rPr lang="es-CO" dirty="0" smtClean="0"/>
              <a:t>.</a:t>
            </a:r>
            <a:br>
              <a:rPr lang="es-CO" dirty="0" smtClean="0"/>
            </a:br>
            <a:endParaRPr lang="es-CO" dirty="0"/>
          </a:p>
        </p:txBody>
      </p:sp>
    </p:spTree>
  </p:cSld>
  <p:clrMapOvr>
    <a:masterClrMapping/>
  </p:clrMapOvr>
  <p:transition>
    <p:fade/>
    <p:sndAc>
      <p:stSnd>
        <p:snd r:embed="rId2" name="wind.wav" builtIn="1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es-CO" dirty="0" smtClean="0"/>
              <a:t>6. ¿CÓMO HACES UNA BÚSQUEDA SIMPLE?</a:t>
            </a:r>
            <a:br>
              <a:rPr lang="es-CO" dirty="0" smtClean="0"/>
            </a:br>
            <a:r>
              <a:rPr lang="es-CO" dirty="0" smtClean="0"/>
              <a:t>En esta se consideran palabras y frases donde los signos de puntuación se usan como separadores de palabras (como el espacio en blanco). Para denotar una frase esta se debe encerrar entre comillas así: "ejemplo frase para búsqueda en </a:t>
            </a:r>
            <a:r>
              <a:rPr lang="es-CO" dirty="0" err="1" smtClean="0"/>
              <a:t>Altavista</a:t>
            </a:r>
            <a:r>
              <a:rPr lang="es-CO" dirty="0" smtClean="0"/>
              <a:t>". Cada frase en una unidad indisoluble, en ello radica el poder de manejar el concepto al buscar. Cuando se hace un </a:t>
            </a:r>
            <a:r>
              <a:rPr lang="es-CO" dirty="0" err="1" smtClean="0"/>
              <a:t>query</a:t>
            </a:r>
            <a:r>
              <a:rPr lang="es-CO" dirty="0" smtClean="0"/>
              <a:t> cada palabra (llamada también llave) se considera como objeto a buscar y los resultados pueden tener todas, algunas o al menos una de estas implicando que el comportamiento default es el de un "o </a:t>
            </a:r>
            <a:r>
              <a:rPr lang="es-CO" dirty="0" err="1" smtClean="0"/>
              <a:t>lógico".Para</a:t>
            </a:r>
            <a:r>
              <a:rPr lang="es-CO" dirty="0" smtClean="0"/>
              <a:t> obligar que una palabra o frase deba estar en los resultados, es necesario anteponerle un signo más (+) y para obligar a que la palabra no este es necesario anteponerle el signo menos (-), por ejemplo:+"Simón bolívar" "independencia" - "batalla</a:t>
            </a:r>
            <a:endParaRPr lang="es-CO" dirty="0"/>
          </a:p>
        </p:txBody>
      </p:sp>
    </p:spTree>
  </p:cSld>
  <p:clrMapOvr>
    <a:masterClrMapping/>
  </p:clrMapOvr>
  <p:transition>
    <p:fade/>
    <p:sndAc>
      <p:stSnd>
        <p:snd r:embed="rId2" name="wind.wav" builtIn="1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s-CO" dirty="0" smtClean="0"/>
              <a:t>7. ¿CÓMO AGREGAS UNA DIRECCIÓN EN “FAVORITOS” O EN “BOOKMARKS”?</a:t>
            </a:r>
            <a:br>
              <a:rPr lang="es-CO" dirty="0" smtClean="0"/>
            </a:br>
            <a:r>
              <a:rPr lang="es-CO" dirty="0" smtClean="0"/>
              <a:t>Cuando Estas en una pagina de internet que te interesa haces click derecho aparece un menú y ahí seleccionas agregar a favoritos.</a:t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</p:spTree>
  </p:cSld>
  <p:clrMapOvr>
    <a:masterClrMapping/>
  </p:clrMapOvr>
  <p:transition>
    <p:fade/>
    <p:sndAc>
      <p:stSnd>
        <p:snd r:embed="rId2" name="wind.wav" builtIn="1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s-CO" dirty="0" smtClean="0"/>
              <a:t>8. ¿QUÉ ES UN VÍNCULO?</a:t>
            </a:r>
            <a:br>
              <a:rPr lang="es-CO" dirty="0" smtClean="0"/>
            </a:br>
            <a:r>
              <a:rPr lang="es-CO" dirty="0" smtClean="0"/>
              <a:t>Un hiperenlace (también llamado enlace, vínculo, hipervínculo o link) es un elemento de un </a:t>
            </a:r>
            <a:r>
              <a:rPr lang="es-CO" dirty="0" smtClean="0">
                <a:hlinkClick r:id="rId3" tooltip="Documento electrónico"/>
              </a:rPr>
              <a:t>documento electrónico</a:t>
            </a:r>
            <a:r>
              <a:rPr lang="es-CO" dirty="0" smtClean="0"/>
              <a:t> que hace referencia a otro </a:t>
            </a:r>
            <a:r>
              <a:rPr lang="es-CO" dirty="0" smtClean="0">
                <a:hlinkClick r:id="rId4" tooltip="Recurso"/>
              </a:rPr>
              <a:t>recurso</a:t>
            </a:r>
            <a:r>
              <a:rPr lang="es-CO" dirty="0" smtClean="0"/>
              <a:t>, por ejemplo, otro documento o un punto específico del mismo o de otro documento. Combinado con una </a:t>
            </a:r>
            <a:r>
              <a:rPr lang="es-CO" dirty="0" smtClean="0">
                <a:hlinkClick r:id="rId5" tooltip="Red"/>
              </a:rPr>
              <a:t>red</a:t>
            </a:r>
            <a:r>
              <a:rPr lang="es-CO" dirty="0" smtClean="0"/>
              <a:t> de datos y un </a:t>
            </a:r>
            <a:r>
              <a:rPr lang="es-CO" dirty="0" smtClean="0">
                <a:hlinkClick r:id="rId6" tooltip="Protocolo"/>
              </a:rPr>
              <a:t>protocolo</a:t>
            </a:r>
            <a:r>
              <a:rPr lang="es-CO" dirty="0" smtClean="0"/>
              <a:t> de acceso, un hiperenlace permite acceder al recurso referenciado en diferentes formas, como visitarlo con un </a:t>
            </a:r>
            <a:r>
              <a:rPr lang="es-CO" dirty="0" smtClean="0">
                <a:hlinkClick r:id="rId7" tooltip="Navegador web"/>
              </a:rPr>
              <a:t>agente de navegación</a:t>
            </a:r>
            <a:r>
              <a:rPr lang="es-CO" dirty="0" smtClean="0"/>
              <a:t>, mostrarlo como parte del documento </a:t>
            </a:r>
            <a:r>
              <a:rPr lang="es-CO" dirty="0" err="1" smtClean="0"/>
              <a:t>referenciador</a:t>
            </a:r>
            <a:r>
              <a:rPr lang="es-CO" dirty="0" smtClean="0"/>
              <a:t> o guardarlo localmente</a:t>
            </a:r>
            <a:endParaRPr lang="es-CO" dirty="0"/>
          </a:p>
        </p:txBody>
      </p:sp>
    </p:spTree>
  </p:cSld>
  <p:clrMapOvr>
    <a:masterClrMapping/>
  </p:clrMapOvr>
  <p:transition>
    <p:fade/>
    <p:sndAc>
      <p:stSnd>
        <p:snd r:embed="rId2" name="wind.wav" builtIn="1"/>
      </p:stSnd>
    </p:sndAc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145</Words>
  <Application>Microsoft Office PowerPoint</Application>
  <PresentationFormat>Presentación en pantalla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Carrera de observación web 2.0  presentación de internet  por VIRGINIA LUCIA TRUJILLO PINO  GRUPO 57 ESMAES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Company>Secretaria de Educación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Carrera de observación web 2.0  presentación de internet  por VIRGINIA LUCIA TRUJILLO PINO  GRUPO 57 ESMAES </dc:title>
  <dc:creator>Escuela del Maestro</dc:creator>
  <cp:lastModifiedBy>Escuela del Maestro</cp:lastModifiedBy>
  <cp:revision>21</cp:revision>
  <dcterms:created xsi:type="dcterms:W3CDTF">2010-08-17T21:37:35Z</dcterms:created>
  <dcterms:modified xsi:type="dcterms:W3CDTF">2010-08-17T22:01:46Z</dcterms:modified>
</cp:coreProperties>
</file>